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356" r:id="rId3"/>
    <p:sldId id="357" r:id="rId4"/>
    <p:sldId id="359" r:id="rId5"/>
    <p:sldId id="360" r:id="rId6"/>
    <p:sldId id="350" r:id="rId7"/>
    <p:sldId id="361" r:id="rId8"/>
    <p:sldId id="349" r:id="rId9"/>
    <p:sldId id="352" r:id="rId10"/>
    <p:sldId id="351" r:id="rId11"/>
    <p:sldId id="354" r:id="rId12"/>
    <p:sldId id="374" r:id="rId13"/>
    <p:sldId id="353" r:id="rId14"/>
    <p:sldId id="373" r:id="rId15"/>
    <p:sldId id="355" r:id="rId16"/>
    <p:sldId id="369" r:id="rId17"/>
    <p:sldId id="362" r:id="rId18"/>
    <p:sldId id="358" r:id="rId19"/>
    <p:sldId id="375" r:id="rId20"/>
    <p:sldId id="376" r:id="rId21"/>
    <p:sldId id="377" r:id="rId22"/>
    <p:sldId id="370" r:id="rId23"/>
    <p:sldId id="371" r:id="rId24"/>
    <p:sldId id="372" r:id="rId25"/>
    <p:sldId id="383" r:id="rId26"/>
    <p:sldId id="363" r:id="rId27"/>
    <p:sldId id="365" r:id="rId28"/>
    <p:sldId id="366" r:id="rId29"/>
    <p:sldId id="367" r:id="rId30"/>
    <p:sldId id="368" r:id="rId31"/>
    <p:sldId id="380" r:id="rId32"/>
    <p:sldId id="381" r:id="rId33"/>
    <p:sldId id="382" r:id="rId34"/>
    <p:sldId id="384" r:id="rId3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B00"/>
    <a:srgbClr val="DBDBDB"/>
    <a:srgbClr val="B3D236"/>
    <a:srgbClr val="FFC000"/>
    <a:srgbClr val="00BBD6"/>
    <a:srgbClr val="FBFBFB"/>
    <a:srgbClr val="F8F6F9"/>
    <a:srgbClr val="212F3F"/>
    <a:srgbClr val="3E5A78"/>
    <a:srgbClr val="6929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74" autoAdjust="0"/>
  </p:normalViewPr>
  <p:slideViewPr>
    <p:cSldViewPr snapToGrid="0" snapToObjects="1">
      <p:cViewPr varScale="1">
        <p:scale>
          <a:sx n="35" d="100"/>
          <a:sy n="35" d="100"/>
        </p:scale>
        <p:origin x="846" y="84"/>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p>
      </dgm:t>
    </dgm:pt>
    <dgm:pt modelId="{1C575213-7351-4C39-81F8-5F5FFF9416C5}" type="sibTrans" cxnId="{53FDB750-2293-40C9-BD04-787A883CBB2D}">
      <dgm:prSet/>
      <dgm:spPr/>
      <dgm:t>
        <a:bodyPr/>
        <a:lstStyle/>
        <a:p>
          <a:endParaRPr lang="en-US"/>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p>
      </dgm:t>
    </dgm:pt>
    <dgm:pt modelId="{A22AA302-84DD-462A-8527-DAF7F194CB7A}" type="sibTrans" cxnId="{37E9BE71-F01F-4288-B734-B27EF4B6630E}">
      <dgm:prSet/>
      <dgm:spPr/>
      <dgm:t>
        <a:bodyPr/>
        <a:lstStyle/>
        <a:p>
          <a:endParaRPr lang="en-US"/>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p>
      </dgm:t>
    </dgm:pt>
    <dgm:pt modelId="{6C734B31-68FF-4CA4-98D3-B2073D1F0166}" type="sibTrans" cxnId="{E582BCC5-2B19-4DFD-A81F-1C77A205FEB0}">
      <dgm:prSet/>
      <dgm:spPr/>
      <dgm:t>
        <a:bodyPr/>
        <a:lstStyle/>
        <a:p>
          <a:endParaRPr lang="en-US"/>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p>
      </dgm:t>
    </dgm:pt>
    <dgm:pt modelId="{A28D72A7-D32B-4B58-B5AA-2492FFE4696F}" type="sibTrans" cxnId="{09886C8C-DD4F-491E-825A-957711A529FE}">
      <dgm:prSet/>
      <dgm:spPr/>
      <dgm:t>
        <a:bodyPr/>
        <a:lstStyle/>
        <a:p>
          <a:endParaRPr lang="en-US"/>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7/6/2018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246099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3864314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31</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984227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78011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3.mp4"/><Relationship Id="rId7" Type="http://schemas.openxmlformats.org/officeDocument/2006/relationships/image" Target="../media/image2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3.mp4"/><Relationship Id="rId9"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28.png"/><Relationship Id="rId7"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42.png"/><Relationship Id="rId4" Type="http://schemas.openxmlformats.org/officeDocument/2006/relationships/image" Target="../media/image3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www.remix3d.com/details/G009SX9B6JHP" TargetMode="External"/><Relationship Id="rId7" Type="http://schemas.openxmlformats.org/officeDocument/2006/relationships/diagramQuickStyle" Target="../diagrams/quickStyle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9.png"/><Relationship Id="rId9" Type="http://schemas.microsoft.com/office/2007/relationships/diagramDrawing" Target="../diagrams/drawing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2" name="TextBox 1">
            <a:extLst>
              <a:ext uri="{FF2B5EF4-FFF2-40B4-BE49-F238E27FC236}">
                <a16:creationId xmlns:a16="http://schemas.microsoft.com/office/drawing/2014/main" id="{AEFEB233-502B-4755-B813-C621DE8CE3E2}"/>
              </a:ext>
            </a:extLst>
          </p:cNvPr>
          <p:cNvSpPr txBox="1"/>
          <p:nvPr/>
        </p:nvSpPr>
        <p:spPr>
          <a:xfrm>
            <a:off x="5070764" y="4457343"/>
            <a:ext cx="11166763" cy="4801314"/>
          </a:xfrm>
          <a:prstGeom prst="rect">
            <a:avLst/>
          </a:prstGeom>
          <a:noFill/>
        </p:spPr>
        <p:txBody>
          <a:bodyPr wrap="square" rtlCol="0">
            <a:spAutoFit/>
          </a:bodyPr>
          <a:lstStyle/>
          <a:p>
            <a:r>
              <a:rPr lang="en-US">
                <a:solidFill>
                  <a:schemeClr val="accent4">
                    <a:lumMod val="50000"/>
                  </a:schemeClr>
                </a:solidFill>
              </a:rPr>
              <a:t>Gồm 3 loại:</a:t>
            </a:r>
          </a:p>
          <a:p>
            <a:pPr marL="571500" indent="-571500">
              <a:buFontTx/>
              <a:buChar char="-"/>
            </a:pPr>
            <a:r>
              <a:rPr lang="en-US" sz="4400" b="1">
                <a:solidFill>
                  <a:schemeClr val="tx2"/>
                </a:solidFill>
                <a:latin typeface="Montserrat-SemiBold"/>
                <a:ea typeface="Lato" charset="0"/>
                <a:cs typeface="Lato" charset="0"/>
              </a:rPr>
              <a:t>T</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ơng tác trực tiếp vào môi tr</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ờng</a:t>
            </a:r>
          </a:p>
          <a:p>
            <a:pPr marL="571500" indent="-571500">
              <a:buFontTx/>
              <a:buChar char="-"/>
            </a:pPr>
            <a:r>
              <a:rPr lang="en-US" sz="4400" b="1">
                <a:solidFill>
                  <a:schemeClr val="tx2"/>
                </a:solidFill>
                <a:latin typeface="Montserrat-SemiBold"/>
                <a:ea typeface="Lato" charset="0"/>
                <a:cs typeface="Lato" charset="0"/>
              </a:rPr>
              <a:t>T</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ơng tác trực tiếp vào môi tr</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ờng</a:t>
            </a:r>
          </a:p>
          <a:p>
            <a:pPr marL="571500" indent="-571500">
              <a:buFontTx/>
              <a:buChar char="-"/>
            </a:pPr>
            <a:r>
              <a:rPr lang="en-US" sz="4400" b="1">
                <a:solidFill>
                  <a:schemeClr val="tx2"/>
                </a:solidFill>
                <a:latin typeface="Montserrat-SemiBold"/>
                <a:ea typeface="Lato" charset="0"/>
                <a:cs typeface="Lato" charset="0"/>
              </a:rPr>
              <a:t>T</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ơng tác với sự hỗ trợ thiết bị di động</a:t>
            </a:r>
          </a:p>
          <a:p>
            <a:pPr marL="571500" indent="-571500">
              <a:buFontTx/>
              <a:buChar char="-"/>
            </a:pPr>
            <a:endParaRPr lang="en-US" sz="4400" b="1">
              <a:solidFill>
                <a:schemeClr val="tx2"/>
              </a:solidFill>
              <a:latin typeface="Montserrat-SemiBold"/>
              <a:ea typeface="Lato" charset="0"/>
              <a:cs typeface="Lato" charset="0"/>
            </a:endParaRPr>
          </a:p>
          <a:p>
            <a:pPr marL="571500" indent="-571500">
              <a:buFontTx/>
              <a:buChar char="-"/>
            </a:pPr>
            <a:endParaRPr lang="en-US" sz="4400" b="1">
              <a:solidFill>
                <a:schemeClr val="tx2"/>
              </a:solidFill>
              <a:latin typeface="Montserrat-SemiBold"/>
              <a:ea typeface="Lato" charset="0"/>
              <a:cs typeface="Lato" charset="0"/>
            </a:endParaRPr>
          </a:p>
          <a:p>
            <a:endParaRPr lang="en-US"/>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	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Thiếu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Có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93" fill="hold"/>
                                        <p:tgtEl>
                                          <p:spTgt spid="8"/>
                                        </p:tgtEl>
                                      </p:cBhvr>
                                    </p:cmd>
                                  </p:childTnLst>
                                </p:cTn>
                              </p:par>
                            </p:childTnLst>
                          </p:cTn>
                        </p:par>
                        <p:par>
                          <p:cTn id="7" fill="hold">
                            <p:stCondLst>
                              <p:cond delay="31393"/>
                            </p:stCondLst>
                            <p:childTnLst>
                              <p:par>
                                <p:cTn id="8" presetID="1" presetClass="mediacall" presetSubtype="0" fill="hold" nodeType="afterEffect">
                                  <p:stCondLst>
                                    <p:cond delay="0"/>
                                  </p:stCondLst>
                                  <p:childTnLst>
                                    <p:cmd type="call" cmd="playFrom(0.0)">
                                      <p:cBhvr>
                                        <p:cTn id="9" dur="262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repeatCount="indefinite" fill="hold" display="0">
                  <p:stCondLst>
                    <p:cond delay="indefinite"/>
                  </p:stCondLst>
                </p:cTn>
                <p:tgtEl>
                  <p:spTgt spid="8"/>
                </p:tgtEl>
              </p:cMediaNode>
            </p:video>
            <p:video>
              <p:cMediaNode vol="80000">
                <p:cTn id="16" repeatCount="indefinite"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3103031"/>
            <a:ext cx="7315200" cy="4402327"/>
            <a:chOff x="1185815" y="3103031"/>
            <a:chExt cx="7315200" cy="4402327"/>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Freeze</a:t>
              </a:r>
              <a:endParaRPr kumimoji="0" lang="en-US" sz="40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565E6FFD-4945-49F5-BF4D-9E928D1B4AA5}"/>
              </a:ext>
            </a:extLst>
          </p:cNvPr>
          <p:cNvGrpSpPr/>
          <p:nvPr/>
        </p:nvGrpSpPr>
        <p:grpSpPr>
          <a:xfrm>
            <a:off x="9685453" y="3098839"/>
            <a:ext cx="7315200" cy="4280514"/>
            <a:chOff x="9685453" y="3098839"/>
            <a:chExt cx="7315200" cy="428051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Flip</a:t>
              </a:r>
              <a:endParaRPr kumimoji="0" lang="en-US" sz="4000" b="0"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419052"/>
            <a:chOff x="1456730" y="8134246"/>
            <a:chExt cx="7193962" cy="4419052"/>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Erect</a:t>
              </a:r>
              <a:endParaRPr kumimoji="0" lang="en-US" sz="4000" b="0"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677869" y="8031236"/>
            <a:ext cx="7315200" cy="4517125"/>
            <a:chOff x="9677869" y="8031236"/>
            <a:chExt cx="7315200" cy="4517125"/>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Shake</a:t>
              </a:r>
              <a:endParaRPr kumimoji="0" lang="en-US" sz="40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7453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2086860" y="4626693"/>
            <a:ext cx="5511753" cy="5482481"/>
            <a:chOff x="3101304" y="4734729"/>
            <a:chExt cx="5511753" cy="5482481"/>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Down</a:t>
              </a:r>
              <a:endParaRPr kumimoji="0" lang="en-US" sz="4000" b="0"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0502925" y="4626693"/>
            <a:ext cx="5511749" cy="5568653"/>
            <a:chOff x="10059655" y="4648557"/>
            <a:chExt cx="5511749" cy="5568653"/>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1864146"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Up</a:t>
              </a:r>
            </a:p>
          </p:txBody>
        </p:sp>
      </p:grpSp>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4802981" cy="828086"/>
            <a:chOff x="1021151" y="9437850"/>
            <a:chExt cx="4802981"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366106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5139803" cy="828086"/>
            <a:chOff x="1021151" y="9437850"/>
            <a:chExt cx="5139803"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542500"/>
              <a:ext cx="3997889"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hệ thống</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293752" cy="6035577"/>
            <a:chOff x="0" y="-8770"/>
            <a:chExt cx="9220901" cy="3506993"/>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737554" y="1435918"/>
              <a:ext cx="2483347" cy="58154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713983" y="792331"/>
            <a:ext cx="8978035" cy="1044513"/>
            <a:chOff x="4713983" y="792331"/>
            <a:chExt cx="897803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713983" y="792331"/>
              <a:ext cx="897803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giới thiệu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1812529" cy="754053"/>
          </a:xfrm>
          <a:prstGeom prst="rect">
            <a:avLst/>
          </a:prstGeom>
          <a:noFill/>
        </p:spPr>
        <p:txBody>
          <a:bodyPr wrap="none" rtlCol="0">
            <a:spAutoFit/>
          </a:bodyPr>
          <a:lstStyle/>
          <a:p>
            <a:r>
              <a:rPr lang="en-US" dirty="0" err="1">
                <a:solidFill>
                  <a:schemeClr val="tx1">
                    <a:lumMod val="50000"/>
                  </a:schemeClr>
                </a:solidFill>
              </a:rPr>
              <a:t>Chất</a:t>
            </a:r>
            <a:r>
              <a:rPr lang="en-US" dirty="0">
                <a:solidFill>
                  <a:schemeClr val="tx1">
                    <a:lumMod val="50000"/>
                  </a:schemeClr>
                </a:solidFill>
              </a:rPr>
              <a:t> l</a:t>
            </a:r>
            <a:r>
              <a:rPr lang="vi-VN" dirty="0">
                <a:solidFill>
                  <a:schemeClr val="tx1">
                    <a:lumMod val="50000"/>
                  </a:schemeClr>
                </a:solidFill>
              </a:rPr>
              <a:t>ư</a:t>
            </a:r>
            <a:r>
              <a:rPr lang="en-US" dirty="0" err="1">
                <a:solidFill>
                  <a:schemeClr val="tx1">
                    <a:lumMod val="50000"/>
                  </a:schemeClr>
                </a:solidFill>
              </a:rPr>
              <a:t>ợng</a:t>
            </a:r>
            <a:r>
              <a:rPr lang="en-US" dirty="0">
                <a:solidFill>
                  <a:schemeClr val="tx1">
                    <a:lumMod val="50000"/>
                  </a:schemeClr>
                </a:solidFill>
              </a:rPr>
              <a:t> ảnh </a:t>
            </a:r>
            <a:r>
              <a:rPr lang="en-US" dirty="0" err="1">
                <a:solidFill>
                  <a:schemeClr val="tx1">
                    <a:lumMod val="50000"/>
                  </a:schemeClr>
                </a:solidFill>
              </a:rPr>
              <a:t>ảnh</a:t>
            </a:r>
            <a:r>
              <a:rPr lang="en-US" dirty="0">
                <a:solidFill>
                  <a:schemeClr val="tx1">
                    <a:lumMod val="50000"/>
                  </a:schemeClr>
                </a:solidFill>
              </a:rPr>
              <a:t> h</a:t>
            </a:r>
            <a:r>
              <a:rPr lang="vi-VN" dirty="0">
                <a:solidFill>
                  <a:schemeClr val="tx1">
                    <a:lumMod val="50000"/>
                  </a:schemeClr>
                </a:solidFill>
              </a:rPr>
              <a:t>ư</a:t>
            </a:r>
            <a:r>
              <a:rPr lang="en-US" dirty="0" err="1">
                <a:solidFill>
                  <a:schemeClr val="tx1">
                    <a:lumMod val="50000"/>
                  </a:schemeClr>
                </a:solidFill>
              </a:rPr>
              <a:t>ởng</a:t>
            </a:r>
            <a:r>
              <a:rPr lang="en-US" dirty="0">
                <a:solidFill>
                  <a:schemeClr val="tx1">
                    <a:lumMod val="50000"/>
                  </a:schemeClr>
                </a:solidFill>
              </a:rPr>
              <a:t> </a:t>
            </a:r>
            <a:r>
              <a:rPr lang="en-US" dirty="0" err="1">
                <a:solidFill>
                  <a:schemeClr val="tx1">
                    <a:lumMod val="50000"/>
                  </a:schemeClr>
                </a:solidFill>
              </a:rPr>
              <a:t>đến</a:t>
            </a:r>
            <a:r>
              <a:rPr lang="en-US" dirty="0">
                <a:solidFill>
                  <a:schemeClr val="tx1">
                    <a:lumMod val="50000"/>
                  </a:schemeClr>
                </a:solidFill>
              </a:rPr>
              <a:t> </a:t>
            </a:r>
            <a:r>
              <a:rPr lang="en-US" dirty="0" err="1">
                <a:solidFill>
                  <a:schemeClr val="tx1">
                    <a:lumMod val="50000"/>
                  </a:schemeClr>
                </a:solidFill>
              </a:rPr>
              <a:t>khả</a:t>
            </a:r>
            <a:r>
              <a:rPr lang="en-US" dirty="0">
                <a:solidFill>
                  <a:schemeClr val="tx1">
                    <a:lumMod val="50000"/>
                  </a:schemeClr>
                </a:solidFill>
              </a:rPr>
              <a:t> </a:t>
            </a:r>
            <a:r>
              <a:rPr lang="en-US" dirty="0" err="1">
                <a:solidFill>
                  <a:schemeClr val="tx1">
                    <a:lumMod val="50000"/>
                  </a:schemeClr>
                </a:solidFill>
              </a:rPr>
              <a:t>năng</a:t>
            </a:r>
            <a:r>
              <a:rPr lang="en-US" dirty="0">
                <a:solidFill>
                  <a:schemeClr val="tx1">
                    <a:lumMod val="50000"/>
                  </a:schemeClr>
                </a:solidFill>
              </a:rPr>
              <a:t> </a:t>
            </a:r>
            <a:r>
              <a:rPr lang="en-US" dirty="0" err="1">
                <a:solidFill>
                  <a:schemeClr val="tx1">
                    <a:lumMod val="50000"/>
                  </a:schemeClr>
                </a:solidFill>
              </a:rPr>
              <a:t>nhận</a:t>
            </a:r>
            <a:r>
              <a:rPr lang="en-US" dirty="0">
                <a:solidFill>
                  <a:schemeClr val="tx1">
                    <a:lumMod val="50000"/>
                  </a:schemeClr>
                </a:solidFill>
              </a:rPr>
              <a:t> </a:t>
            </a:r>
            <a:r>
              <a:rPr lang="en-US" dirty="0" err="1">
                <a:solidFill>
                  <a:schemeClr val="tx1">
                    <a:lumMod val="50000"/>
                  </a:schemeClr>
                </a:solidFill>
              </a:rPr>
              <a:t>diện</a:t>
            </a: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261339"/>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522482"/>
            <a:ext cx="8106065" cy="754053"/>
          </a:xfrm>
          <a:prstGeom prst="rect">
            <a:avLst/>
          </a:prstGeom>
          <a:noFill/>
        </p:spPr>
        <p:txBody>
          <a:bodyPr wrap="none" rtlCol="0">
            <a:spAutoFit/>
          </a:bodyPr>
          <a:lstStyle/>
          <a:p>
            <a:r>
              <a:rPr lang="en-US" dirty="0" err="1">
                <a:solidFill>
                  <a:schemeClr val="tx1">
                    <a:lumMod val="50000"/>
                  </a:schemeClr>
                </a:solidFill>
              </a:rPr>
              <a:t>Hỗ</a:t>
            </a:r>
            <a:r>
              <a:rPr lang="en-US" dirty="0">
                <a:solidFill>
                  <a:schemeClr val="tx1">
                    <a:lumMod val="50000"/>
                  </a:schemeClr>
                </a:solidFill>
              </a:rPr>
              <a:t> </a:t>
            </a:r>
            <a:r>
              <a:rPr lang="en-US" dirty="0" err="1">
                <a:solidFill>
                  <a:schemeClr val="tx1">
                    <a:lumMod val="50000"/>
                  </a:schemeClr>
                </a:solidFill>
              </a:rPr>
              <a:t>trợ</a:t>
            </a:r>
            <a:r>
              <a:rPr lang="en-US" dirty="0">
                <a:solidFill>
                  <a:schemeClr val="tx1">
                    <a:lumMod val="50000"/>
                  </a:schemeClr>
                </a:solidFill>
              </a:rPr>
              <a:t> của Vuforia với </a:t>
            </a:r>
            <a:r>
              <a:rPr lang="en-US" dirty="0" err="1">
                <a:solidFill>
                  <a:schemeClr val="tx1">
                    <a:lumMod val="50000"/>
                  </a:schemeClr>
                </a:solidFill>
              </a:rPr>
              <a:t>ứng</a:t>
            </a:r>
            <a:r>
              <a:rPr lang="en-US" dirty="0">
                <a:solidFill>
                  <a:schemeClr val="tx1">
                    <a:lumMod val="50000"/>
                  </a:schemeClr>
                </a:solidFill>
              </a:rPr>
              <a:t> </a:t>
            </a:r>
            <a:r>
              <a:rPr lang="en-US" dirty="0" err="1">
                <a:solidFill>
                  <a:schemeClr val="tx1">
                    <a:lumMod val="50000"/>
                  </a:schemeClr>
                </a:solidFill>
              </a:rPr>
              <a:t>dụng</a:t>
            </a:r>
            <a:r>
              <a:rPr lang="en-US"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3"/>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199638"/>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grpSp>
        <p:nvGrpSpPr>
          <p:cNvPr id="11" name="Group 10">
            <a:extLst>
              <a:ext uri="{FF2B5EF4-FFF2-40B4-BE49-F238E27FC236}">
                <a16:creationId xmlns:a16="http://schemas.microsoft.com/office/drawing/2014/main" id="{4149ACDB-2DAE-4F89-9D4B-83DFBEB6BC0A}"/>
              </a:ext>
            </a:extLst>
          </p:cNvPr>
          <p:cNvGrpSpPr/>
          <p:nvPr/>
        </p:nvGrpSpPr>
        <p:grpSpPr>
          <a:xfrm>
            <a:off x="6057666" y="4608007"/>
            <a:ext cx="11654900" cy="4499986"/>
            <a:chOff x="0" y="0"/>
            <a:chExt cx="8583376" cy="3314700"/>
          </a:xfrm>
        </p:grpSpPr>
        <p:pic>
          <p:nvPicPr>
            <p:cNvPr id="12" name="Picture 11">
              <a:extLst>
                <a:ext uri="{FF2B5EF4-FFF2-40B4-BE49-F238E27FC236}">
                  <a16:creationId xmlns:a16="http://schemas.microsoft.com/office/drawing/2014/main" id="{FAC388D3-FBC3-4F74-8588-FD1F7F1FB05D}"/>
                </a:ext>
              </a:extLst>
            </p:cNvPr>
            <p:cNvPicPr>
              <a:picLocks noChangeAspect="1"/>
            </p:cNvPicPr>
            <p:nvPr/>
          </p:nvPicPr>
          <p:blipFill>
            <a:blip r:embed="rId4"/>
            <a:stretch>
              <a:fillRect/>
            </a:stretch>
          </p:blipFill>
          <p:spPr>
            <a:xfrm>
              <a:off x="0" y="0"/>
              <a:ext cx="4248150" cy="3314700"/>
            </a:xfrm>
            <a:prstGeom prst="rect">
              <a:avLst/>
            </a:prstGeom>
          </p:spPr>
        </p:pic>
        <p:pic>
          <p:nvPicPr>
            <p:cNvPr id="13" name="Picture 12">
              <a:extLst>
                <a:ext uri="{FF2B5EF4-FFF2-40B4-BE49-F238E27FC236}">
                  <a16:creationId xmlns:a16="http://schemas.microsoft.com/office/drawing/2014/main" id="{BD60D6A3-57C6-424D-80BF-9DFEC04A8C0E}"/>
                </a:ext>
              </a:extLst>
            </p:cNvPr>
            <p:cNvPicPr>
              <a:picLocks noChangeAspect="1"/>
            </p:cNvPicPr>
            <p:nvPr/>
          </p:nvPicPr>
          <p:blipFill>
            <a:blip r:embed="rId5"/>
            <a:stretch>
              <a:fillRect/>
            </a:stretch>
          </p:blipFill>
          <p:spPr>
            <a:xfrm>
              <a:off x="4344751" y="0"/>
              <a:ext cx="4238625" cy="3314700"/>
            </a:xfrm>
            <a:prstGeom prst="rect">
              <a:avLst/>
            </a:prstGeom>
          </p:spPr>
        </p:pic>
      </p:grpSp>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26964" y="821828"/>
            <a:ext cx="6634125" cy="1015016"/>
            <a:chOff x="5826964" y="821828"/>
            <a:chExt cx="663412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826964" y="821828"/>
              <a:ext cx="663412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Tâm</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vùng</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thao</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tác</a:t>
                </a:r>
                <a:endParaRPr lang="en-US" sz="2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phải</a:t>
                </a:r>
                <a:r>
                  <a:rPr lang="fr-FR" sz="2800" kern="1200" dirty="0">
                    <a:solidFill>
                      <a:srgbClr val="FFFFFF"/>
                    </a:solidFill>
                    <a:effectLst/>
                    <a:latin typeface="Times New Roman" panose="02020603050405020304" pitchFamily="18" charset="0"/>
                    <a:ea typeface="MS Mincho" panose="02020609040205080304" pitchFamily="49" charset="-128"/>
                  </a:rPr>
                  <a:t> d</a:t>
                </a:r>
                <a:r>
                  <a:rPr lang="vi-VN" sz="2800" kern="1200" dirty="0">
                    <a:solidFill>
                      <a:srgbClr val="FFFFFF"/>
                    </a:solidFill>
                    <a:effectLst/>
                    <a:latin typeface="Times New Roman" panose="02020603050405020304" pitchFamily="18" charset="0"/>
                    <a:ea typeface="MS Mincho" panose="02020609040205080304" pitchFamily="49" charset="-128"/>
                  </a:rPr>
                  <a:t>ư</a:t>
                </a:r>
                <a:r>
                  <a:rPr lang="fr-FR" sz="2800" kern="1200" dirty="0" err="1">
                    <a:solidFill>
                      <a:srgbClr val="FFFFFF"/>
                    </a:solidFill>
                    <a:effectLst/>
                    <a:latin typeface="Times New Roman" panose="02020603050405020304" pitchFamily="18" charset="0"/>
                    <a:ea typeface="MS Mincho" panose="02020609040205080304" pitchFamily="49" charset="-128"/>
                  </a:rPr>
                  <a:t>ới</a:t>
                </a:r>
                <a:endParaRPr lang="en-US" sz="2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trái</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trên</a:t>
                </a:r>
                <a:endParaRPr lang="en-US" sz="2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400861" y="821828"/>
            <a:ext cx="7486345" cy="1015016"/>
            <a:chOff x="5400861" y="821828"/>
            <a:chExt cx="748634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400861" y="821828"/>
              <a:ext cx="748634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ứng dụng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8" name="Rectangle 7">
            <a:extLst>
              <a:ext uri="{FF2B5EF4-FFF2-40B4-BE49-F238E27FC236}">
                <a16:creationId xmlns:a16="http://schemas.microsoft.com/office/drawing/2014/main" id="{5755CB15-0709-4382-B35C-3DFA5923C00A}"/>
              </a:ext>
            </a:extLst>
          </p:cNvPr>
          <p:cNvSpPr/>
          <p:nvPr/>
        </p:nvSpPr>
        <p:spPr>
          <a:xfrm>
            <a:off x="7884561" y="8996471"/>
            <a:ext cx="10399868" cy="1631754"/>
          </a:xfrm>
          <a:prstGeom prst="rect">
            <a:avLst/>
          </a:prstGeom>
          <a:solidFill>
            <a:schemeClr val="bg1">
              <a:lumMod val="9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11" name="AutoShape 2">
            <a:extLst>
              <a:ext uri="{FF2B5EF4-FFF2-40B4-BE49-F238E27FC236}">
                <a16:creationId xmlns:a16="http://schemas.microsoft.com/office/drawing/2014/main" id="{69013716-EBC9-491A-A7A7-7B0F04CA4371}"/>
              </a:ext>
            </a:extLst>
          </p:cNvPr>
          <p:cNvSpPr>
            <a:spLocks/>
          </p:cNvSpPr>
          <p:nvPr/>
        </p:nvSpPr>
        <p:spPr bwMode="auto">
          <a:xfrm>
            <a:off x="1268956" y="3784171"/>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3E5DC3F-C257-4A79-B791-E5360D644414}"/>
              </a:ext>
            </a:extLst>
          </p:cNvPr>
          <p:cNvSpPr>
            <a:spLocks/>
          </p:cNvSpPr>
          <p:nvPr/>
        </p:nvSpPr>
        <p:spPr bwMode="auto">
          <a:xfrm>
            <a:off x="1307041" y="7285345"/>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A18F2C84-2670-40C6-8931-4888303A2D7E}"/>
              </a:ext>
            </a:extLst>
          </p:cNvPr>
          <p:cNvSpPr>
            <a:spLocks/>
          </p:cNvSpPr>
          <p:nvPr/>
        </p:nvSpPr>
        <p:spPr bwMode="auto">
          <a:xfrm>
            <a:off x="4475247" y="4229406"/>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sp>
        <p:nvSpPr>
          <p:cNvPr id="14" name="Round Same Side Corner Rectangle 22">
            <a:extLst>
              <a:ext uri="{FF2B5EF4-FFF2-40B4-BE49-F238E27FC236}">
                <a16:creationId xmlns:a16="http://schemas.microsoft.com/office/drawing/2014/main" id="{964C2F6E-01D8-457B-B413-218B56BF6BCD}"/>
              </a:ext>
            </a:extLst>
          </p:cNvPr>
          <p:cNvSpPr/>
          <p:nvPr/>
        </p:nvSpPr>
        <p:spPr>
          <a:xfrm rot="10800000" flipH="1">
            <a:off x="7887840" y="4412212"/>
            <a:ext cx="99766" cy="102795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5" name="Round Same Side Corner Rectangle 25">
            <a:extLst>
              <a:ext uri="{FF2B5EF4-FFF2-40B4-BE49-F238E27FC236}">
                <a16:creationId xmlns:a16="http://schemas.microsoft.com/office/drawing/2014/main" id="{8C15FCF6-60AC-4614-929E-E7D41DAD7B53}"/>
              </a:ext>
            </a:extLst>
          </p:cNvPr>
          <p:cNvSpPr/>
          <p:nvPr/>
        </p:nvSpPr>
        <p:spPr>
          <a:xfrm rot="10800000" flipH="1">
            <a:off x="7884562" y="5974588"/>
            <a:ext cx="99766" cy="102795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6" name="Round Same Side Corner Rectangle 28">
            <a:extLst>
              <a:ext uri="{FF2B5EF4-FFF2-40B4-BE49-F238E27FC236}">
                <a16:creationId xmlns:a16="http://schemas.microsoft.com/office/drawing/2014/main" id="{5D2E79B4-03A3-406D-A148-C7AB775A6D91}"/>
              </a:ext>
            </a:extLst>
          </p:cNvPr>
          <p:cNvSpPr/>
          <p:nvPr/>
        </p:nvSpPr>
        <p:spPr>
          <a:xfrm rot="10800000" flipH="1">
            <a:off x="7887840" y="7394668"/>
            <a:ext cx="99766" cy="102795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7" name="TextBox 16">
            <a:extLst>
              <a:ext uri="{FF2B5EF4-FFF2-40B4-BE49-F238E27FC236}">
                <a16:creationId xmlns:a16="http://schemas.microsoft.com/office/drawing/2014/main" id="{7BF93526-561D-4386-8D2A-1869069E1306}"/>
              </a:ext>
            </a:extLst>
          </p:cNvPr>
          <p:cNvSpPr txBox="1"/>
          <p:nvPr/>
        </p:nvSpPr>
        <p:spPr>
          <a:xfrm>
            <a:off x="8162333" y="4774530"/>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18" name="Rectangle 17">
            <a:extLst>
              <a:ext uri="{FF2B5EF4-FFF2-40B4-BE49-F238E27FC236}">
                <a16:creationId xmlns:a16="http://schemas.microsoft.com/office/drawing/2014/main" id="{7BBE31CD-9145-4B60-A5E1-52BE3332FE0D}"/>
              </a:ext>
            </a:extLst>
          </p:cNvPr>
          <p:cNvSpPr/>
          <p:nvPr/>
        </p:nvSpPr>
        <p:spPr>
          <a:xfrm>
            <a:off x="8162335" y="4271788"/>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19" name="TextBox 18">
            <a:extLst>
              <a:ext uri="{FF2B5EF4-FFF2-40B4-BE49-F238E27FC236}">
                <a16:creationId xmlns:a16="http://schemas.microsoft.com/office/drawing/2014/main" id="{585DEF40-C83A-446F-B3FB-F5040B3ACC58}"/>
              </a:ext>
            </a:extLst>
          </p:cNvPr>
          <p:cNvSpPr txBox="1"/>
          <p:nvPr/>
        </p:nvSpPr>
        <p:spPr>
          <a:xfrm>
            <a:off x="8162333" y="6294154"/>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20" name="Rectangle 19">
            <a:extLst>
              <a:ext uri="{FF2B5EF4-FFF2-40B4-BE49-F238E27FC236}">
                <a16:creationId xmlns:a16="http://schemas.microsoft.com/office/drawing/2014/main" id="{B91D0E61-13F6-4A87-BEC2-29636643168E}"/>
              </a:ext>
            </a:extLst>
          </p:cNvPr>
          <p:cNvSpPr/>
          <p:nvPr/>
        </p:nvSpPr>
        <p:spPr>
          <a:xfrm>
            <a:off x="8162334" y="5791412"/>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21" name="TextBox 20">
            <a:extLst>
              <a:ext uri="{FF2B5EF4-FFF2-40B4-BE49-F238E27FC236}">
                <a16:creationId xmlns:a16="http://schemas.microsoft.com/office/drawing/2014/main" id="{BED6666D-C3AB-4F89-8D64-64B6B80F9ED6}"/>
              </a:ext>
            </a:extLst>
          </p:cNvPr>
          <p:cNvSpPr txBox="1"/>
          <p:nvPr/>
        </p:nvSpPr>
        <p:spPr>
          <a:xfrm>
            <a:off x="8162333" y="7813778"/>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22" name="Rectangle 21">
            <a:extLst>
              <a:ext uri="{FF2B5EF4-FFF2-40B4-BE49-F238E27FC236}">
                <a16:creationId xmlns:a16="http://schemas.microsoft.com/office/drawing/2014/main" id="{88449B16-BBBD-439E-BDC5-71D5A2BF716F}"/>
              </a:ext>
            </a:extLst>
          </p:cNvPr>
          <p:cNvSpPr/>
          <p:nvPr/>
        </p:nvSpPr>
        <p:spPr>
          <a:xfrm>
            <a:off x="8162334" y="7311036"/>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23" name="Shape 188">
            <a:extLst>
              <a:ext uri="{FF2B5EF4-FFF2-40B4-BE49-F238E27FC236}">
                <a16:creationId xmlns:a16="http://schemas.microsoft.com/office/drawing/2014/main" id="{BA624085-AECB-452D-AFB1-0E0E54F3873C}"/>
              </a:ext>
            </a:extLst>
          </p:cNvPr>
          <p:cNvSpPr/>
          <p:nvPr/>
        </p:nvSpPr>
        <p:spPr>
          <a:xfrm>
            <a:off x="8392568" y="9156210"/>
            <a:ext cx="8808533" cy="1225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7142"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lvl="0">
              <a:defRPr sz="1800">
                <a:solidFill>
                  <a:srgbClr val="000000"/>
                </a:solidFill>
              </a:defRPr>
            </a:pPr>
            <a:r>
              <a:rPr lang="en-US" sz="2100">
                <a:solidFill>
                  <a:schemeClr val="tx1"/>
                </a:solidFill>
                <a:latin typeface="Lato" charset="0"/>
                <a:ea typeface="Lato" charset="0"/>
                <a:cs typeface="Lato" charset="0"/>
              </a:rPr>
              <a:t>A company is an association or collection of individuals, whether natural persons, legal persons, or a mixture of both. Company</a:t>
            </a:r>
          </a:p>
        </p:txBody>
      </p:sp>
    </p:spTree>
    <p:extLst>
      <p:ext uri="{BB962C8B-B14F-4D97-AF65-F5344CB8AC3E}">
        <p14:creationId xmlns:p14="http://schemas.microsoft.com/office/powerpoint/2010/main" val="337448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26</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IV</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5" y="6697690"/>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079454" y="733337"/>
            <a:ext cx="8129149" cy="1103507"/>
            <a:chOff x="5079454" y="733337"/>
            <a:chExt cx="812914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079454" y="733337"/>
              <a:ext cx="812914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pic>
        <p:nvPicPr>
          <p:cNvPr id="2" name="TrafficMap">
            <a:hlinkClick r:id="" action="ppaction://media"/>
            <a:extLst>
              <a:ext uri="{FF2B5EF4-FFF2-40B4-BE49-F238E27FC236}">
                <a16:creationId xmlns:a16="http://schemas.microsoft.com/office/drawing/2014/main" id="{5E7386BF-5DF1-4251-B8F5-275144A348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428" y="2106585"/>
            <a:ext cx="18734809" cy="10505500"/>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654388" y="762834"/>
            <a:ext cx="10979288" cy="1074010"/>
            <a:chOff x="3654388" y="762834"/>
            <a:chExt cx="10979288" cy="1074010"/>
          </a:xfrm>
        </p:grpSpPr>
        <p:sp>
          <p:nvSpPr>
            <p:cNvPr id="6" name="TextBox 5">
              <a:extLst>
                <a:ext uri="{FF2B5EF4-FFF2-40B4-BE49-F238E27FC236}">
                  <a16:creationId xmlns:a16="http://schemas.microsoft.com/office/drawing/2014/main" id="{B0655CFA-B8B9-403E-B44C-B833A9AF3B51}"/>
                </a:ext>
              </a:extLst>
            </p:cNvPr>
            <p:cNvSpPr txBox="1"/>
            <p:nvPr/>
          </p:nvSpPr>
          <p:spPr>
            <a:xfrm>
              <a:off x="3654388" y="762834"/>
              <a:ext cx="1097928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127" y="2335861"/>
            <a:ext cx="18509672" cy="10248348"/>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3325490"/>
            <a:ext cx="11159412" cy="8193461"/>
            <a:chOff x="995338" y="1629044"/>
            <a:chExt cx="5338618" cy="3919718"/>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822960"/>
              <a:chOff x="995338" y="4725802"/>
              <a:chExt cx="3972006" cy="822960"/>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mc:AlternateContent xmlns:mc="http://schemas.openxmlformats.org/markup-compatibility/2006">
        <mc:Choice xmlns:am3d="http://schemas.microsoft.com/office/drawing/2017/model3d" Requires="am3d">
          <p:graphicFrame>
            <p:nvGraphicFramePr>
              <p:cNvPr id="5" name="3D Model 4" descr="sharing is caring">
                <a:extLst>
                  <a:ext uri="{FF2B5EF4-FFF2-40B4-BE49-F238E27FC236}">
                    <a16:creationId xmlns:a16="http://schemas.microsoft.com/office/drawing/2014/main" id="{0D9384B7-38B2-4269-B440-DDADD90D03CC}"/>
                  </a:ext>
                </a:extLst>
              </p:cNvPr>
              <p:cNvGraphicFramePr>
                <a:graphicFrameLocks noChangeAspect="1"/>
              </p:cNvGraphicFramePr>
              <p:nvPr>
                <p:extLst>
                  <p:ext uri="{D42A27DB-BD31-4B8C-83A1-F6EECF244321}">
                    <p14:modId xmlns:p14="http://schemas.microsoft.com/office/powerpoint/2010/main" val="671421598"/>
                  </p:ext>
                </p:extLst>
              </p:nvPr>
            </p:nvGraphicFramePr>
            <p:xfrm>
              <a:off x="12737180" y="8940791"/>
              <a:ext cx="5595009" cy="4489459"/>
            </p:xfrm>
            <a:graphic>
              <a:graphicData uri="http://schemas.microsoft.com/office/drawing/2017/model3d">
                <am3d:model3d r:embed="rId2">
                  <am3d:spPr>
                    <a:xfrm>
                      <a:off x="0" y="0"/>
                      <a:ext cx="5595009" cy="4489459"/>
                    </a:xfrm>
                    <a:prstGeom prst="rect">
                      <a:avLst/>
                    </a:prstGeom>
                  </am3d:spPr>
                  <am3d:camera>
                    <am3d:pos x="0" y="0" z="68030013"/>
                    <am3d:up dx="0" dy="36000000" dz="0"/>
                    <am3d:lookAt x="0" y="0" z="0"/>
                    <am3d:perspective fov="2700000"/>
                  </am3d:camera>
                  <am3d:trans>
                    <am3d:meterPerModelUnit n="1532672" d="1000000"/>
                    <am3d:preTrans dx="833504" dy="1836307" dz="-13809612"/>
                    <am3d:scale>
                      <am3d:sx n="1000000" d="1000000"/>
                      <am3d:sy n="1000000" d="1000000"/>
                      <am3d:sz n="1000000" d="1000000"/>
                    </am3d:scale>
                    <am3d:rot ax="-110478" ay="-121" az="26"/>
                    <am3d:postTrans dx="0" dy="0" dz="0"/>
                  </am3d:trans>
                  <am3d:attrSrcUrl r:id="rId3"/>
                  <am3d:raster rName="Office3DRenderer" rVer="16.0.8326">
                    <am3d:blip r:embed="rId4"/>
                  </am3d:raster>
                  <am3d:objViewport viewportSz="8127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haring is caring">
                <a:extLst>
                  <a:ext uri="{FF2B5EF4-FFF2-40B4-BE49-F238E27FC236}">
                    <a16:creationId xmlns:a16="http://schemas.microsoft.com/office/drawing/2014/main" id="{0D9384B7-38B2-4269-B440-DDADD90D03CC}"/>
                  </a:ext>
                </a:extLst>
              </p:cNvPr>
              <p:cNvPicPr>
                <a:picLocks noGrp="1" noRot="1" noChangeAspect="1" noMove="1" noResize="1" noEditPoints="1" noAdjustHandles="1" noChangeArrowheads="1" noChangeShapeType="1" noCrop="1"/>
              </p:cNvPicPr>
              <p:nvPr/>
            </p:nvPicPr>
            <p:blipFill>
              <a:blip r:embed="rId4"/>
              <a:stretch>
                <a:fillRect/>
              </a:stretch>
            </p:blipFill>
            <p:spPr>
              <a:xfrm>
                <a:off x="12737180" y="8940791"/>
                <a:ext cx="5595009" cy="4489459"/>
              </a:xfrm>
              <a:prstGeom prst="rect">
                <a:avLst/>
              </a:prstGeom>
            </p:spPr>
          </p:pic>
        </mc:Fallback>
      </mc:AlternateContent>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37362289"/>
              </p:ext>
            </p:extLst>
          </p:nvPr>
        </p:nvGraphicFramePr>
        <p:xfrm>
          <a:off x="-152400" y="2811260"/>
          <a:ext cx="12593781"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repeatCount="indefinite" accel="20000" decel="20000" fill="hold" nodeType="clickEffect">
                                  <p:stCondLst>
                                    <p:cond delay="0"/>
                                  </p:stCondLst>
                                  <p:childTnLst>
                                    <p:anim calcmode="lin" valueType="num">
                                      <p:cBhvr additive="sum">
                                        <p:cTn id="6"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rgbClr val="DBDBDB">
                <a:alpha val="4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pic>
        <p:nvPicPr>
          <p:cNvPr id="2050" name="Picture 2" descr="Kết quả hình ảnh cho VR icon">
            <a:extLst>
              <a:ext uri="{FF2B5EF4-FFF2-40B4-BE49-F238E27FC236}">
                <a16:creationId xmlns:a16="http://schemas.microsoft.com/office/drawing/2014/main" id="{67126ABE-BEB1-4F11-86C1-056C81E1B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541" y="914226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2925</TotalTime>
  <Words>989</Words>
  <Application>Microsoft Office PowerPoint</Application>
  <PresentationFormat>Custom</PresentationFormat>
  <Paragraphs>253</Paragraphs>
  <Slides>34</Slides>
  <Notes>26</Notes>
  <HiddenSlides>0</HiddenSlides>
  <MMClips>6</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MS Mincho</vt:lpstr>
      <vt:lpstr>Arial</vt:lpstr>
      <vt:lpstr>Calibri</vt:lpstr>
      <vt:lpstr>Cambria Math</vt:lpstr>
      <vt:lpstr>Helvetica</vt:lpstr>
      <vt:lpstr>Helvetica Light</vt:lpstr>
      <vt:lpstr>Helvetica Neue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738</cp:revision>
  <cp:lastPrinted>2017-03-31T19:14:17Z</cp:lastPrinted>
  <dcterms:created xsi:type="dcterms:W3CDTF">2014-12-02T17:36:54Z</dcterms:created>
  <dcterms:modified xsi:type="dcterms:W3CDTF">2018-07-06T16:24:48Z</dcterms:modified>
  <cp:category/>
</cp:coreProperties>
</file>